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Slab"/>
      <p:regular r:id="rId19"/>
      <p:bold r:id="rId20"/>
    </p:embeddedFon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11" Type="http://schemas.openxmlformats.org/officeDocument/2006/relationships/slide" Target="slides/slide7.xml"/><Relationship Id="rId22" Type="http://schemas.openxmlformats.org/officeDocument/2006/relationships/font" Target="fonts/Roboto-bold.fntdata"/><Relationship Id="rId10" Type="http://schemas.openxmlformats.org/officeDocument/2006/relationships/slide" Target="slides/slide6.xml"/><Relationship Id="rId21" Type="http://schemas.openxmlformats.org/officeDocument/2006/relationships/font" Target="fonts/Roboto-regular.fntdata"/><Relationship Id="rId13" Type="http://schemas.openxmlformats.org/officeDocument/2006/relationships/slide" Target="slides/slide9.xml"/><Relationship Id="rId24" Type="http://schemas.openxmlformats.org/officeDocument/2006/relationships/font" Target="fonts/Roboto-boldItalic.fntdata"/><Relationship Id="rId12" Type="http://schemas.openxmlformats.org/officeDocument/2006/relationships/slide" Target="slides/slide8.xml"/><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Slab-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699" cy="665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399"/>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5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6" name="Shape 16"/>
        <p:cNvGrpSpPr/>
        <p:nvPr/>
      </p:nvGrpSpPr>
      <p:grpSpPr>
        <a:xfrm>
          <a:off x="0" y="0"/>
          <a:ext cx="0" cy="0"/>
          <a:chOff x="0" y="0"/>
          <a:chExt cx="0" cy="0"/>
        </a:xfrm>
      </p:grpSpPr>
      <p:cxnSp>
        <p:nvCxnSpPr>
          <p:cNvPr id="17" name="Shape 17"/>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8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899" cy="30788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899" cy="30788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7999"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4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899"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199" cy="1506299"/>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799"/>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099"/>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8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png"/><Relationship Id="rId4" Type="http://schemas.openxmlformats.org/officeDocument/2006/relationships/image" Target="../media/image01.png"/><Relationship Id="rId5"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png"/><Relationship Id="rId4" Type="http://schemas.openxmlformats.org/officeDocument/2006/relationships/image" Target="../media/image07.png"/><Relationship Id="rId5" Type="http://schemas.openxmlformats.org/officeDocument/2006/relationships/image" Target="../media/image08.png"/><Relationship Id="rId6"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n-GB"/>
              <a:t>Digitizing FMB/Tippon Using Bhunaksha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87900" y="458025"/>
            <a:ext cx="8368200" cy="534000"/>
          </a:xfrm>
          <a:prstGeom prst="rect">
            <a:avLst/>
          </a:prstGeom>
        </p:spPr>
        <p:txBody>
          <a:bodyPr anchorCtr="0" anchor="b" bIns="91425" lIns="91425" rIns="91425" tIns="91425">
            <a:noAutofit/>
          </a:bodyPr>
          <a:lstStyle/>
          <a:p>
            <a:pPr lvl="0">
              <a:spcBef>
                <a:spcPts val="0"/>
              </a:spcBef>
              <a:buNone/>
            </a:pPr>
            <a:r>
              <a:rPr lang="en-GB" sz="2400"/>
              <a:t>Joining Boundary</a:t>
            </a:r>
          </a:p>
        </p:txBody>
      </p:sp>
      <p:sp>
        <p:nvSpPr>
          <p:cNvPr id="133" name="Shape 133"/>
          <p:cNvSpPr txBox="1"/>
          <p:nvPr>
            <p:ph idx="1" type="body"/>
          </p:nvPr>
        </p:nvSpPr>
        <p:spPr>
          <a:xfrm>
            <a:off x="387900" y="1489824"/>
            <a:ext cx="8368200" cy="801900"/>
          </a:xfrm>
          <a:prstGeom prst="rect">
            <a:avLst/>
          </a:prstGeom>
        </p:spPr>
        <p:txBody>
          <a:bodyPr anchorCtr="0" anchor="t" bIns="91425" lIns="91425" rIns="91425" tIns="91425">
            <a:noAutofit/>
          </a:bodyPr>
          <a:lstStyle/>
          <a:p>
            <a:pPr lvl="0">
              <a:spcBef>
                <a:spcPts val="0"/>
              </a:spcBef>
              <a:buNone/>
            </a:pPr>
            <a:r>
              <a:rPr lang="en-GB"/>
              <a:t>Select the tool and click on series of points that contribute to boundary of survey number. </a:t>
            </a:r>
          </a:p>
        </p:txBody>
      </p:sp>
      <p:pic>
        <p:nvPicPr>
          <p:cNvPr id="134" name="Shape 134"/>
          <p:cNvPicPr preferRelativeResize="0"/>
          <p:nvPr/>
        </p:nvPicPr>
        <p:blipFill>
          <a:blip r:embed="rId3">
            <a:alphaModFix/>
          </a:blip>
          <a:stretch>
            <a:fillRect/>
          </a:stretch>
        </p:blipFill>
        <p:spPr>
          <a:xfrm>
            <a:off x="3265000" y="610725"/>
            <a:ext cx="314325" cy="228600"/>
          </a:xfrm>
          <a:prstGeom prst="rect">
            <a:avLst/>
          </a:prstGeom>
          <a:noFill/>
          <a:ln>
            <a:noFill/>
          </a:ln>
        </p:spPr>
      </p:pic>
      <p:pic>
        <p:nvPicPr>
          <p:cNvPr id="135" name="Shape 135"/>
          <p:cNvPicPr preferRelativeResize="0"/>
          <p:nvPr/>
        </p:nvPicPr>
        <p:blipFill rotWithShape="1">
          <a:blip r:embed="rId4">
            <a:alphaModFix/>
          </a:blip>
          <a:srcRect b="32336" l="0" r="0" t="0"/>
          <a:stretch/>
        </p:blipFill>
        <p:spPr>
          <a:xfrm>
            <a:off x="312000" y="2512525"/>
            <a:ext cx="2828924" cy="2481325"/>
          </a:xfrm>
          <a:prstGeom prst="rect">
            <a:avLst/>
          </a:prstGeom>
          <a:noFill/>
          <a:ln>
            <a:noFill/>
          </a:ln>
        </p:spPr>
      </p:pic>
      <p:pic>
        <p:nvPicPr>
          <p:cNvPr id="136" name="Shape 136"/>
          <p:cNvPicPr preferRelativeResize="0"/>
          <p:nvPr/>
        </p:nvPicPr>
        <p:blipFill>
          <a:blip r:embed="rId5">
            <a:alphaModFix/>
          </a:blip>
          <a:stretch>
            <a:fillRect/>
          </a:stretch>
        </p:blipFill>
        <p:spPr>
          <a:xfrm>
            <a:off x="4599000" y="2012525"/>
            <a:ext cx="2828924" cy="29813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GB"/>
              <a:t>Subdivision</a:t>
            </a:r>
          </a:p>
        </p:txBody>
      </p:sp>
      <p:sp>
        <p:nvSpPr>
          <p:cNvPr id="142" name="Shape 142"/>
          <p:cNvSpPr txBox="1"/>
          <p:nvPr>
            <p:ph idx="1" type="body"/>
          </p:nvPr>
        </p:nvSpPr>
        <p:spPr>
          <a:xfrm>
            <a:off x="387900" y="1489825"/>
            <a:ext cx="3773699" cy="3078899"/>
          </a:xfrm>
          <a:prstGeom prst="rect">
            <a:avLst/>
          </a:prstGeom>
        </p:spPr>
        <p:txBody>
          <a:bodyPr anchorCtr="0" anchor="t" bIns="91425" lIns="91425" rIns="91425" tIns="91425">
            <a:noAutofit/>
          </a:bodyPr>
          <a:lstStyle/>
          <a:p>
            <a:pPr lvl="0" algn="just">
              <a:spcBef>
                <a:spcPts val="0"/>
              </a:spcBef>
              <a:buNone/>
            </a:pPr>
            <a:r>
              <a:rPr lang="en-GB"/>
              <a:t>To create sub division select the tool and click on the points in a series. The subdivision will automatically appear in the polygon table once the line created by clicking the series of points will contribute to a valid sub polygon of the boundary polygon. You can assign the number to the newly created sub division</a:t>
            </a:r>
          </a:p>
        </p:txBody>
      </p:sp>
      <p:pic>
        <p:nvPicPr>
          <p:cNvPr id="143" name="Shape 143"/>
          <p:cNvPicPr preferRelativeResize="0"/>
          <p:nvPr/>
        </p:nvPicPr>
        <p:blipFill>
          <a:blip r:embed="rId3">
            <a:alphaModFix/>
          </a:blip>
          <a:stretch>
            <a:fillRect/>
          </a:stretch>
        </p:blipFill>
        <p:spPr>
          <a:xfrm>
            <a:off x="3048375" y="722475"/>
            <a:ext cx="333375" cy="257175"/>
          </a:xfrm>
          <a:prstGeom prst="rect">
            <a:avLst/>
          </a:prstGeom>
          <a:noFill/>
          <a:ln>
            <a:noFill/>
          </a:ln>
        </p:spPr>
      </p:pic>
      <p:pic>
        <p:nvPicPr>
          <p:cNvPr id="144" name="Shape 144"/>
          <p:cNvPicPr preferRelativeResize="0"/>
          <p:nvPr/>
        </p:nvPicPr>
        <p:blipFill>
          <a:blip r:embed="rId4">
            <a:alphaModFix/>
          </a:blip>
          <a:stretch>
            <a:fillRect/>
          </a:stretch>
        </p:blipFill>
        <p:spPr>
          <a:xfrm>
            <a:off x="5191875" y="1489825"/>
            <a:ext cx="2828925" cy="28479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87900" y="229425"/>
            <a:ext cx="8368200" cy="442799"/>
          </a:xfrm>
          <a:prstGeom prst="rect">
            <a:avLst/>
          </a:prstGeom>
        </p:spPr>
        <p:txBody>
          <a:bodyPr anchorCtr="0" anchor="b" bIns="91425" lIns="91425" rIns="91425" tIns="91425">
            <a:noAutofit/>
          </a:bodyPr>
          <a:lstStyle/>
          <a:p>
            <a:pPr lvl="0">
              <a:spcBef>
                <a:spcPts val="0"/>
              </a:spcBef>
              <a:buNone/>
            </a:pPr>
            <a:r>
              <a:rPr lang="en-GB" sz="2400"/>
              <a:t>Insert Point Layer</a:t>
            </a:r>
          </a:p>
        </p:txBody>
      </p:sp>
      <p:sp>
        <p:nvSpPr>
          <p:cNvPr id="150" name="Shape 150"/>
          <p:cNvSpPr txBox="1"/>
          <p:nvPr>
            <p:ph idx="1" type="body"/>
          </p:nvPr>
        </p:nvSpPr>
        <p:spPr>
          <a:xfrm>
            <a:off x="387900" y="1489825"/>
            <a:ext cx="4127099" cy="3078899"/>
          </a:xfrm>
          <a:prstGeom prst="rect">
            <a:avLst/>
          </a:prstGeom>
        </p:spPr>
        <p:txBody>
          <a:bodyPr anchorCtr="0" anchor="t" bIns="91425" lIns="91425" rIns="91425" tIns="91425">
            <a:noAutofit/>
          </a:bodyPr>
          <a:lstStyle/>
          <a:p>
            <a:pPr indent="-228600" lvl="0" marL="457200" rtl="0">
              <a:spcBef>
                <a:spcPts val="0"/>
              </a:spcBef>
              <a:buAutoNum type="arabicParenBoth"/>
            </a:pPr>
            <a:r>
              <a:rPr lang="en-GB"/>
              <a:t>Select the tool. </a:t>
            </a:r>
          </a:p>
          <a:p>
            <a:pPr indent="-228600" lvl="0" marL="457200" rtl="0">
              <a:spcBef>
                <a:spcPts val="0"/>
              </a:spcBef>
              <a:buAutoNum type="arabicParenBoth"/>
            </a:pPr>
            <a:r>
              <a:rPr lang="en-GB"/>
              <a:t>Select Category (Layer Name) of the point.  </a:t>
            </a:r>
          </a:p>
          <a:p>
            <a:pPr indent="-228600" lvl="0" marL="457200" rtl="0">
              <a:spcBef>
                <a:spcPts val="0"/>
              </a:spcBef>
              <a:buAutoNum type="arabicParenBoth"/>
            </a:pPr>
            <a:r>
              <a:rPr lang="en-GB"/>
              <a:t>Enter other attributes if any</a:t>
            </a:r>
          </a:p>
          <a:p>
            <a:pPr indent="-228600" lvl="0" marL="457200">
              <a:spcBef>
                <a:spcPts val="0"/>
              </a:spcBef>
              <a:buAutoNum type="arabicParenBoth"/>
            </a:pPr>
            <a:r>
              <a:rPr lang="en-GB"/>
              <a:t>Use mouse pointer to place the point layer at proper place.</a:t>
            </a:r>
          </a:p>
        </p:txBody>
      </p:sp>
      <p:pic>
        <p:nvPicPr>
          <p:cNvPr id="151" name="Shape 151"/>
          <p:cNvPicPr preferRelativeResize="0"/>
          <p:nvPr/>
        </p:nvPicPr>
        <p:blipFill>
          <a:blip r:embed="rId3">
            <a:alphaModFix/>
          </a:blip>
          <a:stretch>
            <a:fillRect/>
          </a:stretch>
        </p:blipFill>
        <p:spPr>
          <a:xfrm>
            <a:off x="3265000" y="336525"/>
            <a:ext cx="257175" cy="228600"/>
          </a:xfrm>
          <a:prstGeom prst="rect">
            <a:avLst/>
          </a:prstGeom>
          <a:noFill/>
          <a:ln>
            <a:noFill/>
          </a:ln>
        </p:spPr>
      </p:pic>
      <p:pic>
        <p:nvPicPr>
          <p:cNvPr id="152" name="Shape 152"/>
          <p:cNvPicPr preferRelativeResize="0"/>
          <p:nvPr/>
        </p:nvPicPr>
        <p:blipFill>
          <a:blip r:embed="rId4">
            <a:alphaModFix/>
          </a:blip>
          <a:stretch>
            <a:fillRect/>
          </a:stretch>
        </p:blipFill>
        <p:spPr>
          <a:xfrm>
            <a:off x="4515000" y="229425"/>
            <a:ext cx="4543425" cy="48768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GB"/>
              <a:t>Line Layers &amp; Polygon Layers</a:t>
            </a:r>
          </a:p>
        </p:txBody>
      </p:sp>
      <p:sp>
        <p:nvSpPr>
          <p:cNvPr id="158" name="Shape 158"/>
          <p:cNvSpPr txBox="1"/>
          <p:nvPr>
            <p:ph idx="1" type="body"/>
          </p:nvPr>
        </p:nvSpPr>
        <p:spPr>
          <a:xfrm>
            <a:off x="387900" y="1489825"/>
            <a:ext cx="4640100" cy="1736699"/>
          </a:xfrm>
          <a:prstGeom prst="rect">
            <a:avLst/>
          </a:prstGeom>
        </p:spPr>
        <p:txBody>
          <a:bodyPr anchorCtr="0" anchor="t" bIns="91425" lIns="91425" rIns="91425" tIns="91425">
            <a:noAutofit/>
          </a:bodyPr>
          <a:lstStyle/>
          <a:p>
            <a:pPr lvl="0">
              <a:spcBef>
                <a:spcPts val="0"/>
              </a:spcBef>
              <a:buNone/>
            </a:pPr>
            <a:r>
              <a:rPr lang="en-GB"/>
              <a:t>Follow similar procedure for drawing line or polygon layers on the field.</a:t>
            </a:r>
          </a:p>
        </p:txBody>
      </p:sp>
      <p:pic>
        <p:nvPicPr>
          <p:cNvPr id="159" name="Shape 159"/>
          <p:cNvPicPr preferRelativeResize="0"/>
          <p:nvPr/>
        </p:nvPicPr>
        <p:blipFill>
          <a:blip r:embed="rId3">
            <a:alphaModFix/>
          </a:blip>
          <a:stretch>
            <a:fillRect/>
          </a:stretch>
        </p:blipFill>
        <p:spPr>
          <a:xfrm>
            <a:off x="5351475" y="1133000"/>
            <a:ext cx="3600450" cy="38671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228275" y="93175"/>
            <a:ext cx="8368200" cy="545399"/>
          </a:xfrm>
          <a:prstGeom prst="rect">
            <a:avLst/>
          </a:prstGeom>
        </p:spPr>
        <p:txBody>
          <a:bodyPr anchorCtr="0" anchor="b" bIns="91425" lIns="91425" rIns="91425" tIns="91425">
            <a:noAutofit/>
          </a:bodyPr>
          <a:lstStyle/>
          <a:p>
            <a:pPr lvl="0">
              <a:spcBef>
                <a:spcPts val="0"/>
              </a:spcBef>
              <a:buNone/>
            </a:pPr>
            <a:r>
              <a:rPr lang="en-GB" sz="2400"/>
              <a:t>Viewing &amp; Printing Maps created from FMB</a:t>
            </a:r>
          </a:p>
        </p:txBody>
      </p:sp>
      <p:sp>
        <p:nvSpPr>
          <p:cNvPr id="165" name="Shape 165"/>
          <p:cNvSpPr txBox="1"/>
          <p:nvPr>
            <p:ph idx="1" type="body"/>
          </p:nvPr>
        </p:nvSpPr>
        <p:spPr>
          <a:xfrm>
            <a:off x="296675" y="725925"/>
            <a:ext cx="8756099" cy="1083600"/>
          </a:xfrm>
          <a:prstGeom prst="rect">
            <a:avLst/>
          </a:prstGeom>
        </p:spPr>
        <p:txBody>
          <a:bodyPr anchorCtr="0" anchor="t" bIns="91425" lIns="91425" rIns="91425" tIns="91425">
            <a:noAutofit/>
          </a:bodyPr>
          <a:lstStyle/>
          <a:p>
            <a:pPr lvl="0" rtl="0" algn="just">
              <a:lnSpc>
                <a:spcPct val="138000"/>
              </a:lnSpc>
              <a:spcBef>
                <a:spcPts val="0"/>
              </a:spcBef>
              <a:spcAft>
                <a:spcPts val="0"/>
              </a:spcAft>
              <a:buNone/>
            </a:pPr>
            <a:r>
              <a:rPr lang="en-GB" sz="1600"/>
              <a:t>Maps created by FMB are quite similar to maps created by other methods like importing from shape file. Base line and offset points will be shown as derived layer. The map and its layers will be available in all display, printing and export modules of Bhunaksha </a:t>
            </a:r>
          </a:p>
        </p:txBody>
      </p:sp>
      <p:pic>
        <p:nvPicPr>
          <p:cNvPr id="166" name="Shape 166"/>
          <p:cNvPicPr preferRelativeResize="0"/>
          <p:nvPr/>
        </p:nvPicPr>
        <p:blipFill>
          <a:blip r:embed="rId3">
            <a:alphaModFix/>
          </a:blip>
          <a:stretch>
            <a:fillRect/>
          </a:stretch>
        </p:blipFill>
        <p:spPr>
          <a:xfrm>
            <a:off x="1702250" y="1809600"/>
            <a:ext cx="5944929" cy="33909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GB"/>
              <a:t>Introduction</a:t>
            </a:r>
          </a:p>
        </p:txBody>
      </p:sp>
      <p:sp>
        <p:nvSpPr>
          <p:cNvPr id="69" name="Shape 69"/>
          <p:cNvSpPr txBox="1"/>
          <p:nvPr>
            <p:ph idx="1" type="body"/>
          </p:nvPr>
        </p:nvSpPr>
        <p:spPr>
          <a:xfrm>
            <a:off x="311700" y="1152475"/>
            <a:ext cx="3462299" cy="3416400"/>
          </a:xfrm>
          <a:prstGeom prst="rect">
            <a:avLst/>
          </a:prstGeom>
        </p:spPr>
        <p:txBody>
          <a:bodyPr anchorCtr="0" anchor="t" bIns="91425" lIns="91425" rIns="91425" tIns="91425">
            <a:noAutofit/>
          </a:bodyPr>
          <a:lstStyle/>
          <a:p>
            <a:pPr lvl="0" algn="just">
              <a:spcBef>
                <a:spcPts val="0"/>
              </a:spcBef>
              <a:buNone/>
            </a:pPr>
            <a:r>
              <a:rPr lang="en-GB"/>
              <a:t>Maps can be created interactively from FMB (Field Measurement Book) data and tippon sketch. Once the map is created it will be similar to any other map in Bhunaksha. It can be linked with ROR data,  further subdivided and exported to shape file.</a:t>
            </a:r>
          </a:p>
        </p:txBody>
      </p:sp>
      <p:pic>
        <p:nvPicPr>
          <p:cNvPr id="70" name="Shape 70"/>
          <p:cNvPicPr preferRelativeResize="0"/>
          <p:nvPr/>
        </p:nvPicPr>
        <p:blipFill>
          <a:blip r:embed="rId3">
            <a:alphaModFix/>
          </a:blip>
          <a:stretch>
            <a:fillRect/>
          </a:stretch>
        </p:blipFill>
        <p:spPr>
          <a:xfrm>
            <a:off x="3865200" y="661650"/>
            <a:ext cx="5278799" cy="39814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GB"/>
              <a:t>Creation of FMB Maps</a:t>
            </a:r>
          </a:p>
        </p:txBody>
      </p:sp>
      <p:sp>
        <p:nvSpPr>
          <p:cNvPr id="76" name="Shape 76"/>
          <p:cNvSpPr txBox="1"/>
          <p:nvPr>
            <p:ph idx="1" type="body"/>
          </p:nvPr>
        </p:nvSpPr>
        <p:spPr>
          <a:xfrm>
            <a:off x="437125" y="1380500"/>
            <a:ext cx="8387700" cy="774300"/>
          </a:xfrm>
          <a:prstGeom prst="rect">
            <a:avLst/>
          </a:prstGeom>
        </p:spPr>
        <p:txBody>
          <a:bodyPr anchorCtr="0" anchor="t" bIns="91425" lIns="91425" rIns="91425" tIns="91425">
            <a:noAutofit/>
          </a:bodyPr>
          <a:lstStyle/>
          <a:p>
            <a:pPr lvl="0">
              <a:spcBef>
                <a:spcPts val="0"/>
              </a:spcBef>
              <a:buNone/>
            </a:pPr>
            <a:r>
              <a:rPr lang="en-GB"/>
              <a:t>From Bhunaksha desktop open “Compose FMB Data” module and select the Village and survey number for which FMB Data is being entered</a:t>
            </a:r>
          </a:p>
        </p:txBody>
      </p:sp>
      <p:pic>
        <p:nvPicPr>
          <p:cNvPr id="77" name="Shape 77"/>
          <p:cNvPicPr preferRelativeResize="0"/>
          <p:nvPr/>
        </p:nvPicPr>
        <p:blipFill>
          <a:blip r:embed="rId3">
            <a:alphaModFix/>
          </a:blip>
          <a:stretch>
            <a:fillRect/>
          </a:stretch>
        </p:blipFill>
        <p:spPr>
          <a:xfrm>
            <a:off x="505825" y="2281225"/>
            <a:ext cx="2771775" cy="15239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idx="1" type="body"/>
          </p:nvPr>
        </p:nvSpPr>
        <p:spPr>
          <a:xfrm>
            <a:off x="387900" y="1489825"/>
            <a:ext cx="5061899" cy="3078899"/>
          </a:xfrm>
          <a:prstGeom prst="rect">
            <a:avLst/>
          </a:prstGeom>
        </p:spPr>
        <p:txBody>
          <a:bodyPr anchorCtr="0" anchor="t" bIns="91425" lIns="91425" rIns="91425" tIns="91425">
            <a:noAutofit/>
          </a:bodyPr>
          <a:lstStyle/>
          <a:p>
            <a:pPr lvl="0" rtl="0" algn="just">
              <a:spcBef>
                <a:spcPts val="0"/>
              </a:spcBef>
              <a:buNone/>
            </a:pPr>
            <a:r>
              <a:rPr lang="en-GB"/>
              <a:t>Start drawing base line using the base line creation tool.  The system will prompt for name of base line and its length.</a:t>
            </a:r>
          </a:p>
          <a:p>
            <a:pPr lvl="0" rtl="0" algn="just">
              <a:spcBef>
                <a:spcPts val="0"/>
              </a:spcBef>
              <a:buNone/>
            </a:pPr>
            <a:r>
              <a:rPr lang="en-GB"/>
              <a:t>Use mouse to place base line of screen with correct orientation.</a:t>
            </a:r>
          </a:p>
          <a:p>
            <a:pPr lvl="0">
              <a:spcBef>
                <a:spcPts val="0"/>
              </a:spcBef>
              <a:buNone/>
            </a:pPr>
            <a:r>
              <a:rPr lang="en-GB"/>
              <a:t> </a:t>
            </a:r>
          </a:p>
        </p:txBody>
      </p:sp>
      <p:sp>
        <p:nvSpPr>
          <p:cNvPr id="83" name="Shape 83"/>
          <p:cNvSpPr txBox="1"/>
          <p:nvPr>
            <p:ph type="title"/>
          </p:nvPr>
        </p:nvSpPr>
        <p:spPr>
          <a:xfrm>
            <a:off x="387900" y="458025"/>
            <a:ext cx="8368200" cy="686099"/>
          </a:xfrm>
          <a:prstGeom prst="rect">
            <a:avLst/>
          </a:prstGeom>
        </p:spPr>
        <p:txBody>
          <a:bodyPr anchorCtr="0" anchor="b" bIns="91425" lIns="91425" rIns="91425" tIns="91425">
            <a:noAutofit/>
          </a:bodyPr>
          <a:lstStyle/>
          <a:p>
            <a:pPr lvl="0" rtl="0">
              <a:spcBef>
                <a:spcPts val="0"/>
              </a:spcBef>
              <a:buNone/>
            </a:pPr>
            <a:r>
              <a:rPr lang="en-GB" sz="2400"/>
              <a:t>Draw Base line</a:t>
            </a:r>
          </a:p>
        </p:txBody>
      </p:sp>
      <p:pic>
        <p:nvPicPr>
          <p:cNvPr id="84" name="Shape 84"/>
          <p:cNvPicPr preferRelativeResize="0"/>
          <p:nvPr/>
        </p:nvPicPr>
        <p:blipFill>
          <a:blip r:embed="rId3">
            <a:alphaModFix/>
          </a:blip>
          <a:stretch>
            <a:fillRect/>
          </a:stretch>
        </p:blipFill>
        <p:spPr>
          <a:xfrm>
            <a:off x="2774750" y="756700"/>
            <a:ext cx="371475" cy="257175"/>
          </a:xfrm>
          <a:prstGeom prst="rect">
            <a:avLst/>
          </a:prstGeom>
          <a:noFill/>
          <a:ln>
            <a:noFill/>
          </a:ln>
        </p:spPr>
      </p:pic>
      <p:pic>
        <p:nvPicPr>
          <p:cNvPr id="85" name="Shape 85"/>
          <p:cNvPicPr preferRelativeResize="0"/>
          <p:nvPr/>
        </p:nvPicPr>
        <p:blipFill>
          <a:blip r:embed="rId4">
            <a:alphaModFix/>
          </a:blip>
          <a:stretch>
            <a:fillRect/>
          </a:stretch>
        </p:blipFill>
        <p:spPr>
          <a:xfrm>
            <a:off x="5989950" y="1429375"/>
            <a:ext cx="1914525" cy="1571625"/>
          </a:xfrm>
          <a:prstGeom prst="rect">
            <a:avLst/>
          </a:prstGeom>
          <a:noFill/>
          <a:ln>
            <a:noFill/>
          </a:ln>
        </p:spPr>
      </p:pic>
      <p:pic>
        <p:nvPicPr>
          <p:cNvPr id="86" name="Shape 86"/>
          <p:cNvPicPr preferRelativeResize="0"/>
          <p:nvPr/>
        </p:nvPicPr>
        <p:blipFill>
          <a:blip r:embed="rId5">
            <a:alphaModFix/>
          </a:blip>
          <a:stretch>
            <a:fillRect/>
          </a:stretch>
        </p:blipFill>
        <p:spPr>
          <a:xfrm>
            <a:off x="5947087" y="3116775"/>
            <a:ext cx="2000250" cy="17049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87900" y="458025"/>
            <a:ext cx="8368200" cy="686099"/>
          </a:xfrm>
          <a:prstGeom prst="rect">
            <a:avLst/>
          </a:prstGeom>
        </p:spPr>
        <p:txBody>
          <a:bodyPr anchorCtr="0" anchor="b" bIns="91425" lIns="91425" rIns="91425" tIns="91425">
            <a:noAutofit/>
          </a:bodyPr>
          <a:lstStyle/>
          <a:p>
            <a:pPr lvl="0">
              <a:spcBef>
                <a:spcPts val="0"/>
              </a:spcBef>
              <a:buNone/>
            </a:pPr>
            <a:r>
              <a:rPr lang="en-GB"/>
              <a:t>Create Triangle </a:t>
            </a:r>
          </a:p>
        </p:txBody>
      </p:sp>
      <p:sp>
        <p:nvSpPr>
          <p:cNvPr id="92" name="Shape 92"/>
          <p:cNvSpPr txBox="1"/>
          <p:nvPr>
            <p:ph idx="1" type="body"/>
          </p:nvPr>
        </p:nvSpPr>
        <p:spPr>
          <a:xfrm>
            <a:off x="387900" y="1489825"/>
            <a:ext cx="4161299" cy="3078899"/>
          </a:xfrm>
          <a:prstGeom prst="rect">
            <a:avLst/>
          </a:prstGeom>
        </p:spPr>
        <p:txBody>
          <a:bodyPr anchorCtr="0" anchor="t" bIns="91425" lIns="91425" rIns="91425" tIns="91425">
            <a:noAutofit/>
          </a:bodyPr>
          <a:lstStyle/>
          <a:p>
            <a:pPr lvl="0" rtl="0">
              <a:spcBef>
                <a:spcPts val="0"/>
              </a:spcBef>
              <a:buNone/>
            </a:pPr>
            <a:r>
              <a:rPr lang="en-GB"/>
              <a:t>Triangles can be created by using Triangle creation tool.</a:t>
            </a:r>
          </a:p>
          <a:p>
            <a:pPr lvl="0" rtl="0" algn="just">
              <a:lnSpc>
                <a:spcPct val="120000"/>
              </a:lnSpc>
              <a:spcBef>
                <a:spcPts val="0"/>
              </a:spcBef>
              <a:spcAft>
                <a:spcPts val="0"/>
              </a:spcAft>
              <a:buNone/>
            </a:pPr>
            <a:r>
              <a:rPr lang="en-GB" sz="1400"/>
              <a:t>1) Select the base line.</a:t>
            </a:r>
          </a:p>
          <a:p>
            <a:pPr lvl="0" rtl="0" algn="just">
              <a:lnSpc>
                <a:spcPct val="120000"/>
              </a:lnSpc>
              <a:spcBef>
                <a:spcPts val="0"/>
              </a:spcBef>
              <a:spcAft>
                <a:spcPts val="0"/>
              </a:spcAft>
              <a:buNone/>
            </a:pPr>
            <a:r>
              <a:rPr lang="en-GB" sz="1400"/>
              <a:t>2) Enter name of the third point of triangle.</a:t>
            </a:r>
          </a:p>
          <a:p>
            <a:pPr lvl="0" rtl="0" algn="just">
              <a:lnSpc>
                <a:spcPct val="120000"/>
              </a:lnSpc>
              <a:spcBef>
                <a:spcPts val="0"/>
              </a:spcBef>
              <a:spcAft>
                <a:spcPts val="0"/>
              </a:spcAft>
              <a:buNone/>
            </a:pPr>
            <a:r>
              <a:rPr lang="en-GB" sz="1400"/>
              <a:t>3) Enter the distances from two points of the selected baseline to third point of the triangle.</a:t>
            </a:r>
          </a:p>
          <a:p>
            <a:pPr lvl="0" rtl="0" algn="just">
              <a:lnSpc>
                <a:spcPct val="120000"/>
              </a:lnSpc>
              <a:spcBef>
                <a:spcPts val="0"/>
              </a:spcBef>
              <a:spcAft>
                <a:spcPts val="0"/>
              </a:spcAft>
              <a:buNone/>
            </a:pPr>
            <a:r>
              <a:rPr lang="en-GB" sz="1400"/>
              <a:t>4) Select the position of the third point.</a:t>
            </a:r>
          </a:p>
          <a:p>
            <a:pPr lvl="0" rtl="0">
              <a:spcBef>
                <a:spcPts val="0"/>
              </a:spcBef>
              <a:buNone/>
            </a:pPr>
            <a:r>
              <a:rPr lang="en-GB" sz="1400"/>
              <a:t>5) Click OK to draw the triangle.</a:t>
            </a:r>
          </a:p>
          <a:p>
            <a:pPr lvl="0">
              <a:spcBef>
                <a:spcPts val="0"/>
              </a:spcBef>
              <a:buNone/>
            </a:pPr>
            <a:r>
              <a:rPr i="1" lang="en-GB" sz="1400"/>
              <a:t>Repeat the process for more triangles</a:t>
            </a:r>
          </a:p>
        </p:txBody>
      </p:sp>
      <p:pic>
        <p:nvPicPr>
          <p:cNvPr id="93" name="Shape 93"/>
          <p:cNvPicPr preferRelativeResize="0"/>
          <p:nvPr/>
        </p:nvPicPr>
        <p:blipFill>
          <a:blip r:embed="rId3">
            <a:alphaModFix/>
          </a:blip>
          <a:stretch>
            <a:fillRect/>
          </a:stretch>
        </p:blipFill>
        <p:spPr>
          <a:xfrm>
            <a:off x="3299225" y="722475"/>
            <a:ext cx="323850" cy="257175"/>
          </a:xfrm>
          <a:prstGeom prst="rect">
            <a:avLst/>
          </a:prstGeom>
          <a:noFill/>
          <a:ln>
            <a:noFill/>
          </a:ln>
        </p:spPr>
      </p:pic>
      <p:pic>
        <p:nvPicPr>
          <p:cNvPr id="94" name="Shape 94"/>
          <p:cNvPicPr preferRelativeResize="0"/>
          <p:nvPr/>
        </p:nvPicPr>
        <p:blipFill rotWithShape="1">
          <a:blip r:embed="rId4">
            <a:alphaModFix/>
          </a:blip>
          <a:srcRect b="35909" l="0" r="17122" t="0"/>
          <a:stretch/>
        </p:blipFill>
        <p:spPr>
          <a:xfrm>
            <a:off x="4926000" y="175225"/>
            <a:ext cx="2344550" cy="1660425"/>
          </a:xfrm>
          <a:prstGeom prst="rect">
            <a:avLst/>
          </a:prstGeom>
          <a:noFill/>
          <a:ln>
            <a:noFill/>
          </a:ln>
        </p:spPr>
      </p:pic>
      <p:pic>
        <p:nvPicPr>
          <p:cNvPr id="95" name="Shape 95"/>
          <p:cNvPicPr preferRelativeResize="0"/>
          <p:nvPr/>
        </p:nvPicPr>
        <p:blipFill>
          <a:blip r:embed="rId5">
            <a:alphaModFix/>
          </a:blip>
          <a:stretch>
            <a:fillRect/>
          </a:stretch>
        </p:blipFill>
        <p:spPr>
          <a:xfrm>
            <a:off x="7344475" y="252962"/>
            <a:ext cx="1276349" cy="1504949"/>
          </a:xfrm>
          <a:prstGeom prst="rect">
            <a:avLst/>
          </a:prstGeom>
          <a:noFill/>
          <a:ln>
            <a:noFill/>
          </a:ln>
        </p:spPr>
      </p:pic>
      <p:pic>
        <p:nvPicPr>
          <p:cNvPr id="96" name="Shape 96"/>
          <p:cNvPicPr preferRelativeResize="0"/>
          <p:nvPr/>
        </p:nvPicPr>
        <p:blipFill>
          <a:blip r:embed="rId6">
            <a:alphaModFix/>
          </a:blip>
          <a:stretch>
            <a:fillRect/>
          </a:stretch>
        </p:blipFill>
        <p:spPr>
          <a:xfrm>
            <a:off x="4918225" y="1922325"/>
            <a:ext cx="3105150" cy="29527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87900" y="193250"/>
            <a:ext cx="8368200" cy="376499"/>
          </a:xfrm>
          <a:prstGeom prst="rect">
            <a:avLst/>
          </a:prstGeom>
        </p:spPr>
        <p:txBody>
          <a:bodyPr anchorCtr="0" anchor="b" bIns="91425" lIns="91425" rIns="91425" tIns="91425">
            <a:noAutofit/>
          </a:bodyPr>
          <a:lstStyle/>
          <a:p>
            <a:pPr lvl="0">
              <a:spcBef>
                <a:spcPts val="0"/>
              </a:spcBef>
              <a:buNone/>
            </a:pPr>
            <a:r>
              <a:rPr lang="en-GB" sz="2400"/>
              <a:t>Enter Ladder Data</a:t>
            </a:r>
          </a:p>
        </p:txBody>
      </p:sp>
      <p:sp>
        <p:nvSpPr>
          <p:cNvPr id="102" name="Shape 102"/>
          <p:cNvSpPr txBox="1"/>
          <p:nvPr>
            <p:ph idx="1" type="body"/>
          </p:nvPr>
        </p:nvSpPr>
        <p:spPr>
          <a:xfrm>
            <a:off x="387900" y="569750"/>
            <a:ext cx="8368200" cy="1425300"/>
          </a:xfrm>
          <a:prstGeom prst="rect">
            <a:avLst/>
          </a:prstGeom>
        </p:spPr>
        <p:txBody>
          <a:bodyPr anchorCtr="0" anchor="t" bIns="91425" lIns="91425" rIns="91425" tIns="91425">
            <a:noAutofit/>
          </a:bodyPr>
          <a:lstStyle/>
          <a:p>
            <a:pPr lvl="0">
              <a:spcBef>
                <a:spcPts val="0"/>
              </a:spcBef>
              <a:buNone/>
            </a:pPr>
            <a:r>
              <a:rPr lang="en-GB"/>
              <a:t>Click the tool to create offset point and select the base line for which to enter ladder data. Initial entries of ladder data will be populated to ladder table. You can start entering length and offset point details in ladder table. The points will appear automatically in map once you start filling ladder table.</a:t>
            </a:r>
          </a:p>
        </p:txBody>
      </p:sp>
      <p:pic>
        <p:nvPicPr>
          <p:cNvPr id="103" name="Shape 103"/>
          <p:cNvPicPr preferRelativeResize="0"/>
          <p:nvPr/>
        </p:nvPicPr>
        <p:blipFill>
          <a:blip r:embed="rId3">
            <a:alphaModFix/>
          </a:blip>
          <a:stretch>
            <a:fillRect/>
          </a:stretch>
        </p:blipFill>
        <p:spPr>
          <a:xfrm>
            <a:off x="387900" y="1997750"/>
            <a:ext cx="2828925" cy="2924175"/>
          </a:xfrm>
          <a:prstGeom prst="rect">
            <a:avLst/>
          </a:prstGeom>
          <a:noFill/>
          <a:ln>
            <a:noFill/>
          </a:ln>
        </p:spPr>
      </p:pic>
      <p:pic>
        <p:nvPicPr>
          <p:cNvPr id="104" name="Shape 104"/>
          <p:cNvPicPr preferRelativeResize="0"/>
          <p:nvPr/>
        </p:nvPicPr>
        <p:blipFill>
          <a:blip r:embed="rId4">
            <a:alphaModFix/>
          </a:blip>
          <a:stretch>
            <a:fillRect/>
          </a:stretch>
        </p:blipFill>
        <p:spPr>
          <a:xfrm>
            <a:off x="3293025" y="2016800"/>
            <a:ext cx="2828925" cy="27336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08075" y="150200"/>
            <a:ext cx="8368200" cy="534000"/>
          </a:xfrm>
          <a:prstGeom prst="rect">
            <a:avLst/>
          </a:prstGeom>
        </p:spPr>
        <p:txBody>
          <a:bodyPr anchorCtr="0" anchor="b" bIns="91425" lIns="91425" rIns="91425" tIns="91425">
            <a:noAutofit/>
          </a:bodyPr>
          <a:lstStyle/>
          <a:p>
            <a:pPr lvl="0">
              <a:spcBef>
                <a:spcPts val="0"/>
              </a:spcBef>
              <a:buNone/>
            </a:pPr>
            <a:r>
              <a:rPr lang="en-GB" sz="2400"/>
              <a:t>Bombay Style</a:t>
            </a:r>
          </a:p>
        </p:txBody>
      </p:sp>
      <p:sp>
        <p:nvSpPr>
          <p:cNvPr id="110" name="Shape 110"/>
          <p:cNvSpPr txBox="1"/>
          <p:nvPr>
            <p:ph idx="1" type="body"/>
          </p:nvPr>
        </p:nvSpPr>
        <p:spPr>
          <a:xfrm>
            <a:off x="311700" y="793350"/>
            <a:ext cx="2865600" cy="3807899"/>
          </a:xfrm>
          <a:prstGeom prst="rect">
            <a:avLst/>
          </a:prstGeom>
        </p:spPr>
        <p:txBody>
          <a:bodyPr anchorCtr="0" anchor="t" bIns="91425" lIns="91425" rIns="91425" tIns="91425">
            <a:noAutofit/>
          </a:bodyPr>
          <a:lstStyle/>
          <a:p>
            <a:pPr lvl="0" algn="just">
              <a:spcBef>
                <a:spcPts val="0"/>
              </a:spcBef>
              <a:buNone/>
            </a:pPr>
            <a:r>
              <a:rPr lang="en-GB"/>
              <a:t>The procedure for creating base line in Bombay style is almost similar to the process defined above. In Bombay style there may not be any proper triangle involved. Offset points can be entered on a single base line, extended line and hanging base line.</a:t>
            </a:r>
          </a:p>
        </p:txBody>
      </p:sp>
      <p:pic>
        <p:nvPicPr>
          <p:cNvPr id="111" name="Shape 111"/>
          <p:cNvPicPr preferRelativeResize="0"/>
          <p:nvPr/>
        </p:nvPicPr>
        <p:blipFill>
          <a:blip r:embed="rId3">
            <a:alphaModFix/>
          </a:blip>
          <a:stretch>
            <a:fillRect/>
          </a:stretch>
        </p:blipFill>
        <p:spPr>
          <a:xfrm>
            <a:off x="3253600" y="684200"/>
            <a:ext cx="5943599" cy="36290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87900" y="93675"/>
            <a:ext cx="8368200" cy="517199"/>
          </a:xfrm>
          <a:prstGeom prst="rect">
            <a:avLst/>
          </a:prstGeom>
        </p:spPr>
        <p:txBody>
          <a:bodyPr anchorCtr="0" anchor="b" bIns="91425" lIns="91425" rIns="91425" tIns="91425">
            <a:noAutofit/>
          </a:bodyPr>
          <a:lstStyle/>
          <a:p>
            <a:pPr lvl="0">
              <a:spcBef>
                <a:spcPts val="0"/>
              </a:spcBef>
              <a:buNone/>
            </a:pPr>
            <a:r>
              <a:rPr lang="en-GB" sz="2400"/>
              <a:t>Hanging Base Line</a:t>
            </a:r>
          </a:p>
        </p:txBody>
      </p:sp>
      <p:sp>
        <p:nvSpPr>
          <p:cNvPr id="117" name="Shape 117"/>
          <p:cNvSpPr txBox="1"/>
          <p:nvPr>
            <p:ph idx="1" type="body"/>
          </p:nvPr>
        </p:nvSpPr>
        <p:spPr>
          <a:xfrm>
            <a:off x="387900" y="610875"/>
            <a:ext cx="7604699" cy="814200"/>
          </a:xfrm>
          <a:prstGeom prst="rect">
            <a:avLst/>
          </a:prstGeom>
        </p:spPr>
        <p:txBody>
          <a:bodyPr anchorCtr="0" anchor="t" bIns="91425" lIns="91425" rIns="91425" tIns="91425">
            <a:noAutofit/>
          </a:bodyPr>
          <a:lstStyle/>
          <a:p>
            <a:pPr lvl="0">
              <a:spcBef>
                <a:spcPts val="0"/>
              </a:spcBef>
              <a:buNone/>
            </a:pPr>
            <a:r>
              <a:rPr lang="en-GB"/>
              <a:t>Base lines hanging from other base points or offset points can be created </a:t>
            </a:r>
          </a:p>
        </p:txBody>
      </p:sp>
      <p:pic>
        <p:nvPicPr>
          <p:cNvPr id="118" name="Shape 118"/>
          <p:cNvPicPr preferRelativeResize="0"/>
          <p:nvPr/>
        </p:nvPicPr>
        <p:blipFill>
          <a:blip r:embed="rId3">
            <a:alphaModFix/>
          </a:blip>
          <a:stretch>
            <a:fillRect/>
          </a:stretch>
        </p:blipFill>
        <p:spPr>
          <a:xfrm>
            <a:off x="3333425" y="204637"/>
            <a:ext cx="323850" cy="295275"/>
          </a:xfrm>
          <a:prstGeom prst="rect">
            <a:avLst/>
          </a:prstGeom>
          <a:noFill/>
          <a:ln>
            <a:noFill/>
          </a:ln>
        </p:spPr>
      </p:pic>
      <p:sp>
        <p:nvSpPr>
          <p:cNvPr id="119" name="Shape 119"/>
          <p:cNvSpPr txBox="1"/>
          <p:nvPr>
            <p:ph idx="2" type="body"/>
          </p:nvPr>
        </p:nvSpPr>
        <p:spPr>
          <a:xfrm>
            <a:off x="540300" y="1425075"/>
            <a:ext cx="4282500" cy="3420600"/>
          </a:xfrm>
          <a:prstGeom prst="rect">
            <a:avLst/>
          </a:prstGeom>
        </p:spPr>
        <p:txBody>
          <a:bodyPr anchorCtr="0" anchor="t" bIns="91425" lIns="91425" rIns="91425" tIns="91425">
            <a:noAutofit/>
          </a:bodyPr>
          <a:lstStyle/>
          <a:p>
            <a:pPr lvl="0" rtl="0" algn="just">
              <a:lnSpc>
                <a:spcPct val="120000"/>
              </a:lnSpc>
              <a:spcBef>
                <a:spcPts val="0"/>
              </a:spcBef>
              <a:spcAft>
                <a:spcPts val="0"/>
              </a:spcAft>
              <a:buNone/>
            </a:pPr>
            <a:r>
              <a:rPr lang="en-GB" sz="1600"/>
              <a:t>1. Select first and last point from which the hanging baseline is to be drawn. These may be two offset points.</a:t>
            </a:r>
          </a:p>
          <a:p>
            <a:pPr lvl="0" rtl="0" algn="just">
              <a:lnSpc>
                <a:spcPct val="120000"/>
              </a:lnSpc>
              <a:spcBef>
                <a:spcPts val="0"/>
              </a:spcBef>
              <a:spcAft>
                <a:spcPts val="0"/>
              </a:spcAft>
              <a:buNone/>
            </a:pPr>
            <a:r>
              <a:t/>
            </a:r>
            <a:endParaRPr sz="1600"/>
          </a:p>
          <a:p>
            <a:pPr lvl="0" rtl="0" algn="just">
              <a:lnSpc>
                <a:spcPct val="120000"/>
              </a:lnSpc>
              <a:spcBef>
                <a:spcPts val="0"/>
              </a:spcBef>
              <a:spcAft>
                <a:spcPts val="0"/>
              </a:spcAft>
              <a:buNone/>
            </a:pPr>
            <a:r>
              <a:rPr lang="en-GB" sz="1600"/>
              <a:t>2. Enter distance from the selected two points to the hanging base line.</a:t>
            </a:r>
          </a:p>
          <a:p>
            <a:pPr lvl="0" rtl="0" algn="just">
              <a:lnSpc>
                <a:spcPct val="120000"/>
              </a:lnSpc>
              <a:spcBef>
                <a:spcPts val="0"/>
              </a:spcBef>
              <a:spcAft>
                <a:spcPts val="0"/>
              </a:spcAft>
              <a:buNone/>
            </a:pPr>
            <a:r>
              <a:t/>
            </a:r>
            <a:endParaRPr sz="1600"/>
          </a:p>
          <a:p>
            <a:pPr lvl="0" rtl="0" algn="just">
              <a:lnSpc>
                <a:spcPct val="120000"/>
              </a:lnSpc>
              <a:spcBef>
                <a:spcPts val="0"/>
              </a:spcBef>
              <a:spcAft>
                <a:spcPts val="0"/>
              </a:spcAft>
              <a:buNone/>
            </a:pPr>
            <a:r>
              <a:rPr lang="en-GB" sz="1600"/>
              <a:t>3. Enter name of points on hanging base line.</a:t>
            </a:r>
          </a:p>
          <a:p>
            <a:pPr lvl="0" rtl="0" algn="just">
              <a:lnSpc>
                <a:spcPct val="120000"/>
              </a:lnSpc>
              <a:spcBef>
                <a:spcPts val="0"/>
              </a:spcBef>
              <a:spcAft>
                <a:spcPts val="0"/>
              </a:spcAft>
              <a:buNone/>
            </a:pPr>
            <a:r>
              <a:t/>
            </a:r>
            <a:endParaRPr sz="1600"/>
          </a:p>
          <a:p>
            <a:pPr lvl="0" rtl="0">
              <a:spcBef>
                <a:spcPts val="0"/>
              </a:spcBef>
              <a:buNone/>
            </a:pPr>
            <a:r>
              <a:rPr lang="en-GB" sz="1600"/>
              <a:t>4. Select the hanging base line from the list of options which meet the entered criteria. </a:t>
            </a:r>
          </a:p>
        </p:txBody>
      </p:sp>
      <p:pic>
        <p:nvPicPr>
          <p:cNvPr id="120" name="Shape 120"/>
          <p:cNvPicPr preferRelativeResize="0"/>
          <p:nvPr/>
        </p:nvPicPr>
        <p:blipFill>
          <a:blip r:embed="rId4">
            <a:alphaModFix/>
          </a:blip>
          <a:stretch>
            <a:fillRect/>
          </a:stretch>
        </p:blipFill>
        <p:spPr>
          <a:xfrm>
            <a:off x="5341950" y="1231875"/>
            <a:ext cx="3562350" cy="34099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idx="1" type="body"/>
          </p:nvPr>
        </p:nvSpPr>
        <p:spPr>
          <a:xfrm>
            <a:off x="308075" y="338274"/>
            <a:ext cx="8368200" cy="585299"/>
          </a:xfrm>
          <a:prstGeom prst="rect">
            <a:avLst/>
          </a:prstGeom>
        </p:spPr>
        <p:txBody>
          <a:bodyPr anchorCtr="0" anchor="t" bIns="91425" lIns="91425" rIns="91425" tIns="91425">
            <a:noAutofit/>
          </a:bodyPr>
          <a:lstStyle/>
          <a:p>
            <a:pPr lvl="0">
              <a:spcBef>
                <a:spcPts val="0"/>
              </a:spcBef>
              <a:buNone/>
            </a:pPr>
            <a:r>
              <a:rPr lang="en-GB"/>
              <a:t>Ladder table entries can be entered on all kind of lines.</a:t>
            </a:r>
          </a:p>
        </p:txBody>
      </p:sp>
      <p:pic>
        <p:nvPicPr>
          <p:cNvPr id="126" name="Shape 126"/>
          <p:cNvPicPr preferRelativeResize="0"/>
          <p:nvPr/>
        </p:nvPicPr>
        <p:blipFill>
          <a:blip r:embed="rId3">
            <a:alphaModFix/>
          </a:blip>
          <a:stretch>
            <a:fillRect/>
          </a:stretch>
        </p:blipFill>
        <p:spPr>
          <a:xfrm>
            <a:off x="517250" y="1479125"/>
            <a:ext cx="2305050" cy="3057525"/>
          </a:xfrm>
          <a:prstGeom prst="rect">
            <a:avLst/>
          </a:prstGeom>
          <a:noFill/>
          <a:ln>
            <a:noFill/>
          </a:ln>
        </p:spPr>
      </p:pic>
      <p:pic>
        <p:nvPicPr>
          <p:cNvPr id="127" name="Shape 127"/>
          <p:cNvPicPr preferRelativeResize="0"/>
          <p:nvPr/>
        </p:nvPicPr>
        <p:blipFill>
          <a:blip r:embed="rId4">
            <a:alphaModFix/>
          </a:blip>
          <a:stretch>
            <a:fillRect/>
          </a:stretch>
        </p:blipFill>
        <p:spPr>
          <a:xfrm>
            <a:off x="4154325" y="1395150"/>
            <a:ext cx="2828925" cy="30003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